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  <p:sldMasterId id="2147483662" r:id="rId2"/>
  </p:sldMasterIdLst>
  <p:sldIdLst>
    <p:sldId id="256" r:id="rId3"/>
    <p:sldId id="257" r:id="rId4"/>
    <p:sldId id="258" r:id="rId5"/>
    <p:sldId id="259" r:id="rId6"/>
    <p:sldId id="260" r:id="rId7"/>
    <p:sldId id="267" r:id="rId8"/>
    <p:sldId id="261" r:id="rId9"/>
    <p:sldId id="262" r:id="rId10"/>
    <p:sldId id="263" r:id="rId11"/>
    <p:sldId id="265" r:id="rId12"/>
    <p:sldId id="266" r:id="rId13"/>
  </p:sldIdLst>
  <p:sldSz cx="9144000" cy="6858000" type="screen4x3"/>
  <p:notesSz cx="6858000" cy="9144000"/>
  <p:defaultTextStyle>
    <a:defPPr>
      <a:defRPr lang="uk-UA"/>
    </a:defPPr>
    <a:lvl1pPr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FFCC99"/>
    <a:srgbClr val="FF6600"/>
    <a:srgbClr val="FFCCCC"/>
    <a:srgbClr val="993300"/>
    <a:srgbClr val="FF9900"/>
    <a:srgbClr val="0000FF"/>
    <a:srgbClr val="CC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62" autoAdjust="0"/>
    <p:restoredTop sz="97119" autoAdjust="0"/>
  </p:normalViewPr>
  <p:slideViewPr>
    <p:cSldViewPr>
      <p:cViewPr varScale="1">
        <p:scale>
          <a:sx n="90" d="100"/>
          <a:sy n="90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059E2A-E924-4A0B-85A6-4DE744C6D95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55ABBA-11E0-4DE9-98D2-D2B10EFBD974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C3661C-FAA1-493D-A8B1-CFAE3489138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7"/>
          <p:cNvSpPr>
            <a:spLocks noChangeArrowheads="1"/>
          </p:cNvSpPr>
          <p:nvPr/>
        </p:nvSpPr>
        <p:spPr bwMode="auto">
          <a:xfrm>
            <a:off x="685800" y="2393950"/>
            <a:ext cx="7772400" cy="109538"/>
          </a:xfrm>
          <a:custGeom>
            <a:avLst/>
            <a:gdLst>
              <a:gd name="G0" fmla="+- 618 0 0"/>
            </a:gdLst>
            <a:ahLst/>
            <a:cxnLst>
              <a:cxn ang="0">
                <a:pos x="0" y="0"/>
              </a:cxn>
              <a:cxn ang="0">
                <a:pos x="618" y="0"/>
              </a:cxn>
              <a:cxn ang="0">
                <a:pos x="618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618" y="0"/>
                </a:lnTo>
                <a:lnTo>
                  <a:pt x="618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uk-UA" sz="2400">
              <a:latin typeface="Times New Roman" pitchFamily="18" charset="0"/>
            </a:endParaRPr>
          </a:p>
        </p:txBody>
      </p:sp>
      <p:sp>
        <p:nvSpPr>
          <p:cNvPr id="235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990600"/>
            <a:ext cx="7772400" cy="1371600"/>
          </a:xfrm>
        </p:spPr>
        <p:txBody>
          <a:bodyPr/>
          <a:lstStyle>
            <a:lvl1pPr>
              <a:defRPr sz="4000"/>
            </a:lvl1pPr>
          </a:lstStyle>
          <a:p>
            <a:r>
              <a:rPr lang="uk-UA"/>
              <a:t>Образец заголовка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47800" y="3429000"/>
            <a:ext cx="7010400" cy="16002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800"/>
            </a:lvl1pPr>
          </a:lstStyle>
          <a:p>
            <a:r>
              <a:rPr lang="uk-UA"/>
              <a:t>Образец подзаголовка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1571CBC-E2A8-4C60-8148-03BA064F782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1DA870-D22C-4122-BEB2-B8B6EDEAC309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244005-2EE2-47EB-A9ED-E8073788ABDC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3438" y="1752600"/>
            <a:ext cx="3924300" cy="4267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1BD09-7E33-474A-9210-4A749BA575DB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8AAC1C-9E6F-4124-A5E9-97E077A350C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A0270-6DAC-432A-A442-3558C7D66DCD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2C746B-8178-4B20-A752-48EA43519128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82248-BFD8-4341-B061-0A0315D20EC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2F7459-EE69-4337-896B-0DF5EF5E8C9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815B87-44B4-4081-BD0F-E1FC71EAF8E1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48987B-1959-4EF5-87FB-83CB5BDDE8A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3838" y="304800"/>
            <a:ext cx="2001837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66738" y="304800"/>
            <a:ext cx="5854700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4D7A58-BA43-4CFD-8FB2-30B813D0EC6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6901A2-BE94-4E4B-8DAB-C04B4CF717BF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AD3688-6B37-4435-99D7-E2F0DB738CF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EF37BAD-EFE5-4FB4-A08F-4F7E865F2917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E909A6-2992-46E4-8C4B-780C6DB16113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0BD29-40F7-4F70-BE90-B4D20337F62E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510388-FBE7-4970-8EB2-BF67A8D6B042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uk-UA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AE187-DABE-4035-B080-37EE0EAFE100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15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15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ED3FEA36-398D-4B8A-BBD0-A3161F3743FA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574675" y="304800"/>
            <a:ext cx="8001000" cy="1216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заголовка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566738" y="1752600"/>
            <a:ext cx="8001000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uk-UA" smtClean="0"/>
              <a:t>Образец текста</a:t>
            </a:r>
          </a:p>
          <a:p>
            <a:pPr lvl="1"/>
            <a:r>
              <a:rPr lang="uk-UA" smtClean="0"/>
              <a:t>Второй уровень</a:t>
            </a:r>
          </a:p>
          <a:p>
            <a:pPr lvl="2"/>
            <a:r>
              <a:rPr lang="uk-UA" smtClean="0"/>
              <a:t>Третий уровень</a:t>
            </a:r>
          </a:p>
          <a:p>
            <a:pPr lvl="3"/>
            <a:r>
              <a:rPr lang="uk-UA" smtClean="0"/>
              <a:t>Четвертый уровень</a:t>
            </a:r>
          </a:p>
          <a:p>
            <a:pPr lvl="4"/>
            <a:r>
              <a:rPr lang="uk-UA" smtClean="0"/>
              <a:t>Пятый уровень</a:t>
            </a:r>
          </a:p>
        </p:txBody>
      </p:sp>
      <p:sp>
        <p:nvSpPr>
          <p:cNvPr id="22532" name="AutoShape 4"/>
          <p:cNvSpPr>
            <a:spLocks noChangeArrowheads="1"/>
          </p:cNvSpPr>
          <p:nvPr/>
        </p:nvSpPr>
        <p:spPr bwMode="auto">
          <a:xfrm>
            <a:off x="609600" y="1566863"/>
            <a:ext cx="7958138" cy="109537"/>
          </a:xfrm>
          <a:custGeom>
            <a:avLst/>
            <a:gdLst>
              <a:gd name="G0" fmla="+- 585 0 0"/>
            </a:gdLst>
            <a:ahLst/>
            <a:cxnLst>
              <a:cxn ang="0">
                <a:pos x="0" y="0"/>
              </a:cxn>
              <a:cxn ang="0">
                <a:pos x="585" y="0"/>
              </a:cxn>
              <a:cxn ang="0">
                <a:pos x="585" y="1000"/>
              </a:cxn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 stroke="0">
                <a:moveTo>
                  <a:pt x="0" y="0"/>
                </a:moveTo>
                <a:lnTo>
                  <a:pt x="585" y="0"/>
                </a:lnTo>
                <a:lnTo>
                  <a:pt x="585" y="1000"/>
                </a:lnTo>
                <a:lnTo>
                  <a:pt x="0" y="1000"/>
                </a:lnTo>
                <a:close/>
              </a:path>
              <a:path w="1000" h="1000">
                <a:moveTo>
                  <a:pt x="0" y="0"/>
                </a:moveTo>
                <a:lnTo>
                  <a:pt x="1000" y="0"/>
                </a:lnTo>
              </a:path>
            </a:pathLst>
          </a:custGeom>
          <a:solidFill>
            <a:schemeClr val="accent2"/>
          </a:solidFill>
          <a:ln w="9525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pPr algn="l">
              <a:defRPr/>
            </a:pPr>
            <a:endParaRPr lang="uk-UA" sz="2400">
              <a:latin typeface="Times New Roman" pitchFamily="18" charset="0"/>
            </a:endParaRP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V="1">
            <a:off x="609600" y="6172200"/>
            <a:ext cx="7924800" cy="0"/>
          </a:xfrm>
          <a:prstGeom prst="line">
            <a:avLst/>
          </a:prstGeom>
          <a:noFill/>
          <a:ln w="3175">
            <a:solidFill>
              <a:schemeClr val="accent2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uk-UA"/>
          </a:p>
        </p:txBody>
      </p:sp>
      <p:sp>
        <p:nvSpPr>
          <p:cNvPr id="22534" name="Rectangle 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2535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n-lt"/>
              </a:defRPr>
            </a:lvl1pPr>
          </a:lstStyle>
          <a:p>
            <a:pPr>
              <a:defRPr/>
            </a:pPr>
            <a:endParaRPr lang="uk-UA"/>
          </a:p>
        </p:txBody>
      </p:sp>
      <p:sp>
        <p:nvSpPr>
          <p:cNvPr id="22536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19812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n-lt"/>
              </a:defRPr>
            </a:lvl1pPr>
          </a:lstStyle>
          <a:p>
            <a:pPr>
              <a:defRPr/>
            </a:pPr>
            <a:fld id="{0102C306-EDC2-41C2-88A3-E5A22365C236}" type="slidenum">
              <a:rPr lang="uk-UA"/>
              <a:pPr>
                <a:defRPr/>
              </a:pPr>
              <a:t>‹#›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800">
          <a:solidFill>
            <a:schemeClr val="tx2"/>
          </a:solidFill>
          <a:latin typeface="Verdana" pitchFamily="34" charset="0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5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304925" indent="-39528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o"/>
        <a:defRPr sz="2300">
          <a:solidFill>
            <a:schemeClr val="tx1"/>
          </a:solidFill>
          <a:latin typeface="+mn-lt"/>
        </a:defRPr>
      </a:lvl3pPr>
      <a:lvl4pPr marL="1693863" indent="-3873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4pPr>
      <a:lvl5pPr marL="2093913" indent="-398463" algn="l" rtl="0" eaLnBrk="0" fontAlgn="base" hangingPunct="0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511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30083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655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922713" indent="-398463" algn="l" rtl="0" fontAlgn="base">
        <a:spcBef>
          <a:spcPct val="25000"/>
        </a:spcBef>
        <a:spcAft>
          <a:spcPct val="0"/>
        </a:spcAft>
        <a:buClr>
          <a:schemeClr val="accent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uk-UA" smtClean="0"/>
              <a:t>Тема уроку: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533400" y="2667000"/>
            <a:ext cx="7772400" cy="2057400"/>
          </a:xfrm>
        </p:spPr>
        <p:txBody>
          <a:bodyPr/>
          <a:lstStyle/>
          <a:p>
            <a:pPr eaLnBrk="1" hangingPunct="1"/>
            <a:r>
              <a:rPr lang="uk-UA" sz="3600" b="1" i="1" smtClean="0"/>
              <a:t>Узагальнення і систематизація знань з теми «Трикутники» 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-2401158">
            <a:off x="6934200" y="4648200"/>
            <a:ext cx="15240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8897685">
            <a:off x="838200" y="4876800"/>
            <a:ext cx="14478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152400"/>
            <a:ext cx="25146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657600" y="4495800"/>
            <a:ext cx="1981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5" name="Picture 1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819400" y="152400"/>
            <a:ext cx="2133600" cy="139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0" dur="2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3" dur="2000"/>
                                        <p:tgtEl>
                                          <p:spTgt spid="5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6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9" dur="2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4000" smtClean="0"/>
              <a:t>	</a:t>
            </a:r>
            <a:r>
              <a:rPr lang="uk-UA" sz="2800" smtClean="0">
                <a:solidFill>
                  <a:srgbClr val="CC0000"/>
                </a:solidFill>
              </a:rPr>
              <a:t>Задача.</a:t>
            </a:r>
            <a:r>
              <a:rPr lang="en-US" sz="2800" smtClean="0">
                <a:solidFill>
                  <a:srgbClr val="CC0000"/>
                </a:solidFill>
              </a:rPr>
              <a:t>  </a:t>
            </a:r>
            <a:r>
              <a:rPr lang="uk-UA" sz="2800" smtClean="0">
                <a:solidFill>
                  <a:srgbClr val="CC0000"/>
                </a:solidFill>
              </a:rPr>
              <a:t> </a:t>
            </a:r>
            <a:r>
              <a:rPr lang="uk-UA" sz="2800" b="1" smtClean="0">
                <a:solidFill>
                  <a:srgbClr val="CC0000"/>
                </a:solidFill>
              </a:rPr>
              <a:t>Знайти суму кутів </a:t>
            </a:r>
            <a:r>
              <a:rPr lang="en-US" sz="2800" b="1" smtClean="0">
                <a:solidFill>
                  <a:srgbClr val="CC0000"/>
                </a:solidFill>
              </a:rPr>
              <a:t>A</a:t>
            </a:r>
            <a:r>
              <a:rPr lang="uk-UA" sz="2800" b="1" smtClean="0">
                <a:solidFill>
                  <a:srgbClr val="CC0000"/>
                </a:solidFill>
              </a:rPr>
              <a:t>, </a:t>
            </a:r>
            <a:r>
              <a:rPr lang="en-US" sz="2800" b="1" smtClean="0">
                <a:solidFill>
                  <a:srgbClr val="CC0000"/>
                </a:solidFill>
              </a:rPr>
              <a:t>B</a:t>
            </a:r>
            <a:r>
              <a:rPr lang="uk-UA" sz="2800" b="1" smtClean="0">
                <a:solidFill>
                  <a:srgbClr val="CC0000"/>
                </a:solidFill>
              </a:rPr>
              <a:t>, </a:t>
            </a:r>
            <a:r>
              <a:rPr lang="en-US" sz="2800" b="1" smtClean="0">
                <a:solidFill>
                  <a:srgbClr val="CC0000"/>
                </a:solidFill>
              </a:rPr>
              <a:t>C</a:t>
            </a:r>
            <a:r>
              <a:rPr lang="uk-UA" sz="2800" b="1" smtClean="0">
                <a:solidFill>
                  <a:srgbClr val="CC0000"/>
                </a:solidFill>
              </a:rPr>
              <a:t>, </a:t>
            </a:r>
            <a:r>
              <a:rPr lang="en-US" sz="2800" b="1" smtClean="0">
                <a:solidFill>
                  <a:srgbClr val="CC0000"/>
                </a:solidFill>
              </a:rPr>
              <a:t>D</a:t>
            </a:r>
            <a:r>
              <a:rPr lang="uk-UA" sz="2800" b="1" smtClean="0">
                <a:solidFill>
                  <a:srgbClr val="CC0000"/>
                </a:solidFill>
              </a:rPr>
              <a:t>, </a:t>
            </a:r>
            <a:r>
              <a:rPr lang="en-US" sz="2800" b="1" smtClean="0">
                <a:solidFill>
                  <a:srgbClr val="CC0000"/>
                </a:solidFill>
              </a:rPr>
              <a:t>E</a:t>
            </a:r>
            <a:r>
              <a:rPr lang="uk-UA" sz="2800" b="1" smtClean="0">
                <a:solidFill>
                  <a:srgbClr val="CC0000"/>
                </a:solidFill>
              </a:rPr>
              <a:t> п’ятикутної зірки: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1533525"/>
            <a:ext cx="3505200" cy="335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5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>
            <a:lum bright="-12000" contrast="42000"/>
          </a:blip>
          <a:srcRect/>
          <a:stretch>
            <a:fillRect/>
          </a:stretch>
        </p:blipFill>
        <p:spPr>
          <a:xfrm>
            <a:off x="3810000" y="1752600"/>
            <a:ext cx="5105400" cy="29718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79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uk-UA" sz="4000" b="1" dirty="0" smtClean="0">
                <a:solidFill>
                  <a:srgbClr val="0000FF"/>
                </a:solidFill>
              </a:rPr>
              <a:t>Домашнє завдання:</a:t>
            </a:r>
            <a:r>
              <a:rPr lang="en-US" sz="4000" i="1" dirty="0" smtClean="0">
                <a:solidFill>
                  <a:srgbClr val="0000FF"/>
                </a:solidFill>
              </a:rPr>
              <a:t/>
            </a:r>
            <a:br>
              <a:rPr lang="en-US" sz="4000" i="1" dirty="0" smtClean="0">
                <a:solidFill>
                  <a:srgbClr val="0000FF"/>
                </a:solidFill>
              </a:rPr>
            </a:br>
            <a:r>
              <a:rPr lang="uk-UA" sz="3200" i="1" dirty="0" smtClean="0">
                <a:solidFill>
                  <a:srgbClr val="CC0000"/>
                </a:solidFill>
              </a:rPr>
              <a:t>1)</a:t>
            </a:r>
            <a:r>
              <a:rPr lang="uk-UA" sz="3200" i="1" dirty="0" smtClean="0"/>
              <a:t> Повторити </a:t>
            </a:r>
            <a:r>
              <a:rPr lang="uk-UA" sz="3200" b="1" i="1" u="sng" dirty="0" smtClean="0"/>
              <a:t>розділ 3</a:t>
            </a:r>
            <a:r>
              <a:rPr lang="ru-RU" sz="3200" i="1" dirty="0" smtClean="0"/>
              <a:t>,</a:t>
            </a:r>
            <a:r>
              <a:rPr lang="uk-UA" sz="3200" i="1" dirty="0" smtClean="0"/>
              <a:t> виконати завдання за готовими  малюнками на    </a:t>
            </a:r>
            <a:r>
              <a:rPr lang="uk-UA" sz="3200" b="1" i="1" u="sng" dirty="0" smtClean="0"/>
              <a:t>с.128,  №1б, 3б.</a:t>
            </a:r>
            <a:r>
              <a:rPr lang="uk-UA" sz="4000" b="1" i="1" dirty="0" smtClean="0"/>
              <a:t> </a:t>
            </a:r>
            <a:r>
              <a:rPr lang="en-US" sz="4000" i="1" dirty="0" smtClean="0"/>
              <a:t/>
            </a:r>
            <a:br>
              <a:rPr lang="en-US" sz="4000" i="1" dirty="0" smtClean="0"/>
            </a:br>
            <a:r>
              <a:rPr lang="en-US" sz="4000" i="1" dirty="0" smtClean="0">
                <a:solidFill>
                  <a:srgbClr val="CC0000"/>
                </a:solidFill>
              </a:rPr>
              <a:t>   </a:t>
            </a:r>
            <a:r>
              <a:rPr lang="uk-UA" sz="3200" i="1" dirty="0" smtClean="0">
                <a:solidFill>
                  <a:srgbClr val="CC0000"/>
                </a:solidFill>
              </a:rPr>
              <a:t>2)*</a:t>
            </a:r>
            <a:r>
              <a:rPr lang="uk-UA" sz="3200" i="1" dirty="0" smtClean="0"/>
              <a:t> Творче завдання: створити проект     на тему </a:t>
            </a:r>
            <a:r>
              <a:rPr lang="uk-UA" sz="3200" b="1" i="1" u="sng" dirty="0" smtClean="0"/>
              <a:t>«Золотий переріз»</a:t>
            </a:r>
            <a:r>
              <a:rPr lang="uk-UA" sz="3200" i="1" dirty="0" smtClean="0"/>
              <a:t> </a:t>
            </a:r>
            <a:r>
              <a:rPr lang="en-US" sz="3200" i="1" dirty="0" smtClean="0"/>
              <a:t/>
            </a:r>
            <a:br>
              <a:rPr lang="en-US" sz="3200" i="1" dirty="0" smtClean="0"/>
            </a:br>
            <a:endParaRPr lang="uk-UA" sz="3200" i="1" dirty="0" smtClean="0"/>
          </a:p>
        </p:txBody>
      </p:sp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95600" y="4191000"/>
            <a:ext cx="3124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48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pPr eaLnBrk="1" hangingPunct="1"/>
            <a:r>
              <a:rPr lang="ru-RU" sz="3600" b="1" i="1" smtClean="0">
                <a:solidFill>
                  <a:srgbClr val="CC0000"/>
                </a:solidFill>
              </a:rPr>
              <a:t>Задачі за готовими малюнками</a:t>
            </a:r>
            <a:r>
              <a:rPr lang="uk-UA" smtClean="0"/>
              <a:t> </a:t>
            </a:r>
          </a:p>
        </p:txBody>
      </p:sp>
      <p:pic>
        <p:nvPicPr>
          <p:cNvPr id="5123" name="Picture 7"/>
          <p:cNvPicPr>
            <a:picLocks noChangeAspect="1" noChangeArrowheads="1"/>
          </p:cNvPicPr>
          <p:nvPr/>
        </p:nvPicPr>
        <p:blipFill>
          <a:blip r:embed="rId2" cstate="print">
            <a:lum bright="-42000" contrast="72000"/>
          </a:blip>
          <a:srcRect/>
          <a:stretch>
            <a:fillRect/>
          </a:stretch>
        </p:blipFill>
        <p:spPr bwMode="auto">
          <a:xfrm>
            <a:off x="533400" y="1219200"/>
            <a:ext cx="3505200" cy="2189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8"/>
          <p:cNvPicPr>
            <a:picLocks noChangeAspect="1" noChangeArrowheads="1"/>
          </p:cNvPicPr>
          <p:nvPr/>
        </p:nvPicPr>
        <p:blipFill>
          <a:blip r:embed="rId3" cstate="print">
            <a:lum bright="-36000" contrast="66000"/>
          </a:blip>
          <a:srcRect/>
          <a:stretch>
            <a:fillRect/>
          </a:stretch>
        </p:blipFill>
        <p:spPr bwMode="auto">
          <a:xfrm>
            <a:off x="4724400" y="1295400"/>
            <a:ext cx="3581400" cy="2201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9"/>
          <p:cNvPicPr>
            <a:picLocks noChangeAspect="1" noChangeArrowheads="1"/>
          </p:cNvPicPr>
          <p:nvPr/>
        </p:nvPicPr>
        <p:blipFill>
          <a:blip r:embed="rId4" cstate="print">
            <a:lum bright="-30000" contrast="60000"/>
          </a:blip>
          <a:srcRect/>
          <a:stretch>
            <a:fillRect/>
          </a:stretch>
        </p:blipFill>
        <p:spPr bwMode="auto">
          <a:xfrm>
            <a:off x="609600" y="3810000"/>
            <a:ext cx="3733800" cy="2319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10"/>
          <p:cNvPicPr>
            <a:picLocks noChangeAspect="1" noChangeArrowheads="1"/>
          </p:cNvPicPr>
          <p:nvPr/>
        </p:nvPicPr>
        <p:blipFill>
          <a:blip r:embed="rId5" cstate="print">
            <a:lum bright="-30000" contrast="60000"/>
          </a:blip>
          <a:srcRect/>
          <a:stretch>
            <a:fillRect/>
          </a:stretch>
        </p:blipFill>
        <p:spPr bwMode="auto">
          <a:xfrm>
            <a:off x="4800600" y="3886200"/>
            <a:ext cx="3581400" cy="2151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0" y="0"/>
            <a:ext cx="4343400" cy="2971800"/>
          </a:xfrm>
        </p:spPr>
        <p:txBody>
          <a:bodyPr/>
          <a:lstStyle/>
          <a:p>
            <a:pPr algn="l" eaLnBrk="1" hangingPunct="1"/>
            <a:r>
              <a:rPr lang="en-US" sz="2400" i="1" smtClean="0">
                <a:solidFill>
                  <a:srgbClr val="CC0000"/>
                </a:solidFill>
              </a:rPr>
              <a:t>              </a:t>
            </a:r>
            <a:r>
              <a:rPr lang="uk-UA" sz="2400" i="1" u="sng" smtClean="0">
                <a:solidFill>
                  <a:srgbClr val="CC0000"/>
                </a:solidFill>
              </a:rPr>
              <a:t>Задача 2</a:t>
            </a:r>
            <a:r>
              <a:rPr lang="en-US" sz="2400" i="1" smtClean="0">
                <a:solidFill>
                  <a:srgbClr val="CC0000"/>
                </a:solidFill>
              </a:rPr>
              <a:t>     </a:t>
            </a:r>
            <a:br>
              <a:rPr lang="en-US" sz="2400" i="1" smtClean="0">
                <a:solidFill>
                  <a:srgbClr val="CC0000"/>
                </a:solidFill>
              </a:rPr>
            </a:br>
            <a:r>
              <a:rPr lang="uk-UA" sz="2400" b="1" smtClean="0">
                <a:solidFill>
                  <a:srgbClr val="CC0000"/>
                </a:solidFill>
              </a:rPr>
              <a:t>Для черепичних дахів кут між двома кроквами беруть рівним приблизно                90 градусів.  Визначте, якої висоти буде дах, якщо ширина будинку 10м.</a:t>
            </a:r>
            <a:br>
              <a:rPr lang="uk-UA" sz="2400" b="1" smtClean="0">
                <a:solidFill>
                  <a:srgbClr val="CC0000"/>
                </a:solidFill>
              </a:rPr>
            </a:br>
            <a:endParaRPr lang="uk-UA" sz="2400" b="1" smtClean="0">
              <a:solidFill>
                <a:srgbClr val="CC0000"/>
              </a:solidFill>
            </a:endParaRP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19200" y="5486400"/>
            <a:ext cx="7543800" cy="762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uk-UA" sz="800" smtClean="0"/>
          </a:p>
        </p:txBody>
      </p:sp>
      <p:sp>
        <p:nvSpPr>
          <p:cNvPr id="26628" name="Rectangle 4"/>
          <p:cNvSpPr>
            <a:spLocks noChangeArrowheads="1"/>
          </p:cNvSpPr>
          <p:nvPr/>
        </p:nvSpPr>
        <p:spPr bwMode="auto">
          <a:xfrm>
            <a:off x="228600" y="6350"/>
            <a:ext cx="4343400" cy="3743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914400" algn="l">
              <a:tabLst>
                <a:tab pos="630238" algn="l"/>
              </a:tabLst>
            </a:pPr>
            <a:r>
              <a:rPr lang="en-US" sz="2400" i="1" u="sng">
                <a:solidFill>
                  <a:srgbClr val="0000FF"/>
                </a:solidFill>
              </a:rPr>
              <a:t>  </a:t>
            </a:r>
            <a:r>
              <a:rPr lang="uk-UA" sz="2400" i="1" u="sng">
                <a:solidFill>
                  <a:srgbClr val="0000FF"/>
                </a:solidFill>
              </a:rPr>
              <a:t>Задача 1</a:t>
            </a:r>
            <a:r>
              <a:rPr lang="uk-UA" sz="2400" b="1" u="sng">
                <a:solidFill>
                  <a:srgbClr val="0000FF"/>
                </a:solidFill>
              </a:rPr>
              <a:t/>
            </a:r>
            <a:br>
              <a:rPr lang="uk-UA" sz="2400" b="1" u="sng">
                <a:solidFill>
                  <a:srgbClr val="0000FF"/>
                </a:solidFill>
              </a:rPr>
            </a:br>
            <a:r>
              <a:rPr lang="uk-UA" sz="2400" b="1">
                <a:solidFill>
                  <a:srgbClr val="0000FF"/>
                </a:solidFill>
              </a:rPr>
              <a:t> Для залізних дахів кут між кроквами беруть рівним 120 градусів.  Визначте довжину крокви, якщо відстань від стелі до  найвищої частини (гребеня) її дорівнює 2,5м.</a:t>
            </a:r>
            <a:endParaRPr lang="en-US" sz="1000" b="1">
              <a:solidFill>
                <a:srgbClr val="0000FF"/>
              </a:solidFill>
            </a:endParaRPr>
          </a:p>
          <a:p>
            <a:pPr indent="914400" algn="l">
              <a:tabLst>
                <a:tab pos="630238" algn="l"/>
              </a:tabLst>
            </a:pPr>
            <a:endParaRPr lang="en-US" sz="2400" b="1">
              <a:solidFill>
                <a:srgbClr val="0000FF"/>
              </a:solidFill>
            </a:endParaRPr>
          </a:p>
          <a:p>
            <a:pPr indent="914400" algn="l">
              <a:tabLst>
                <a:tab pos="630238" algn="l"/>
              </a:tabLst>
            </a:pPr>
            <a:r>
              <a:rPr lang="en-US" sz="2400" i="1">
                <a:solidFill>
                  <a:srgbClr val="CC0000"/>
                </a:solidFill>
              </a:rPr>
              <a:t>         </a:t>
            </a:r>
            <a:endParaRPr lang="uk-UA" sz="2400" b="1">
              <a:solidFill>
                <a:srgbClr val="CC0000"/>
              </a:solidFill>
            </a:endParaRP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2971800"/>
            <a:ext cx="4267200" cy="367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3124200"/>
            <a:ext cx="4191000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5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5" dur="500"/>
                                        <p:tgtEl>
                                          <p:spTgt spid="26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8" dur="500"/>
                                        <p:tgtEl>
                                          <p:spTgt spid="26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400" i="1" u="sng" smtClean="0">
                <a:solidFill>
                  <a:srgbClr val="0000FF"/>
                </a:solidFill>
              </a:rPr>
              <a:t/>
            </a:r>
            <a:br>
              <a:rPr lang="uk-UA" sz="2400" i="1" u="sng" smtClean="0">
                <a:solidFill>
                  <a:srgbClr val="0000FF"/>
                </a:solidFill>
              </a:rPr>
            </a:br>
            <a:r>
              <a:rPr lang="uk-UA" sz="2400" i="1" u="sng" smtClean="0">
                <a:solidFill>
                  <a:srgbClr val="0000FF"/>
                </a:solidFill>
              </a:rPr>
              <a:t/>
            </a:r>
            <a:br>
              <a:rPr lang="uk-UA" sz="2400" i="1" u="sng" smtClean="0">
                <a:solidFill>
                  <a:srgbClr val="0000FF"/>
                </a:solidFill>
              </a:rPr>
            </a:br>
            <a:r>
              <a:rPr lang="uk-UA" sz="2400" i="1" u="sng" smtClean="0">
                <a:solidFill>
                  <a:srgbClr val="0000FF"/>
                </a:solidFill>
              </a:rPr>
              <a:t>Задача 1</a:t>
            </a:r>
            <a:r>
              <a:rPr lang="uk-UA" sz="2400" b="1" u="sng" smtClean="0">
                <a:solidFill>
                  <a:srgbClr val="0000FF"/>
                </a:solidFill>
              </a:rPr>
              <a:t/>
            </a:r>
            <a:br>
              <a:rPr lang="uk-UA" sz="2400" b="1" u="sng" smtClean="0">
                <a:solidFill>
                  <a:srgbClr val="0000FF"/>
                </a:solidFill>
              </a:rPr>
            </a:br>
            <a:r>
              <a:rPr lang="uk-UA" sz="4000" b="1" smtClean="0">
                <a:solidFill>
                  <a:srgbClr val="0000FF"/>
                </a:solidFill>
              </a:rPr>
              <a:t> </a:t>
            </a:r>
            <a:r>
              <a:rPr lang="uk-UA" sz="2400" b="1" smtClean="0">
                <a:solidFill>
                  <a:srgbClr val="0000FF"/>
                </a:solidFill>
              </a:rPr>
              <a:t>Для залізних дахів кут між кроквами беруть рівним 120 градусів.  Визначте довжину крокви, якщо відстань від стелі до  найвищої частини (гребеня) її дорівнює 2,5м.</a:t>
            </a:r>
          </a:p>
        </p:txBody>
      </p:sp>
      <p:pic>
        <p:nvPicPr>
          <p:cNvPr id="27652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>
          <a:xfrm>
            <a:off x="152400" y="2362200"/>
            <a:ext cx="8763000" cy="3429000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400" i="1" u="sng" smtClean="0">
                <a:solidFill>
                  <a:srgbClr val="CC0000"/>
                </a:solidFill>
              </a:rPr>
              <a:t/>
            </a:r>
            <a:br>
              <a:rPr lang="uk-UA" sz="2400" i="1" u="sng" smtClean="0">
                <a:solidFill>
                  <a:srgbClr val="CC0000"/>
                </a:solidFill>
              </a:rPr>
            </a:br>
            <a:r>
              <a:rPr lang="uk-UA" sz="2400" i="1" u="sng" smtClean="0">
                <a:solidFill>
                  <a:srgbClr val="CC0000"/>
                </a:solidFill>
              </a:rPr>
              <a:t/>
            </a:r>
            <a:br>
              <a:rPr lang="uk-UA" sz="2400" i="1" u="sng" smtClean="0">
                <a:solidFill>
                  <a:srgbClr val="CC0000"/>
                </a:solidFill>
              </a:rPr>
            </a:br>
            <a:r>
              <a:rPr lang="uk-UA" sz="2400" i="1" u="sng" smtClean="0">
                <a:solidFill>
                  <a:srgbClr val="CC0000"/>
                </a:solidFill>
              </a:rPr>
              <a:t/>
            </a:r>
            <a:br>
              <a:rPr lang="uk-UA" sz="2400" i="1" u="sng" smtClean="0">
                <a:solidFill>
                  <a:srgbClr val="CC0000"/>
                </a:solidFill>
              </a:rPr>
            </a:br>
            <a:r>
              <a:rPr lang="uk-UA" sz="2400" i="1" u="sng" smtClean="0">
                <a:solidFill>
                  <a:srgbClr val="CC0000"/>
                </a:solidFill>
              </a:rPr>
              <a:t/>
            </a:r>
            <a:br>
              <a:rPr lang="uk-UA" sz="2400" i="1" u="sng" smtClean="0">
                <a:solidFill>
                  <a:srgbClr val="CC0000"/>
                </a:solidFill>
              </a:rPr>
            </a:br>
            <a:r>
              <a:rPr lang="uk-UA" sz="2400" i="1" u="sng" smtClean="0">
                <a:solidFill>
                  <a:srgbClr val="CC0000"/>
                </a:solidFill>
              </a:rPr>
              <a:t>Задача 2</a:t>
            </a:r>
            <a:r>
              <a:rPr lang="uk-UA" sz="2400" u="sng" smtClean="0">
                <a:solidFill>
                  <a:srgbClr val="CC0000"/>
                </a:solidFill>
              </a:rPr>
              <a:t/>
            </a:r>
            <a:br>
              <a:rPr lang="uk-UA" sz="2400" u="sng" smtClean="0">
                <a:solidFill>
                  <a:srgbClr val="CC0000"/>
                </a:solidFill>
              </a:rPr>
            </a:br>
            <a:r>
              <a:rPr lang="uk-UA" sz="2400" b="1" smtClean="0">
                <a:solidFill>
                  <a:srgbClr val="CC0000"/>
                </a:solidFill>
              </a:rPr>
              <a:t>  Для черепичних дахів кут між двома кроквами беруть рівним приблизно 90 градусів.  Визначте, якої висоти буде дах, якщо ширина будинку 10м.</a:t>
            </a:r>
            <a:r>
              <a:rPr lang="uk-UA" sz="4000" b="1" smtClean="0">
                <a:solidFill>
                  <a:srgbClr val="CC0000"/>
                </a:solidFill>
              </a:rPr>
              <a:t/>
            </a:r>
            <a:br>
              <a:rPr lang="uk-UA" sz="4000" b="1" smtClean="0">
                <a:solidFill>
                  <a:srgbClr val="CC0000"/>
                </a:solidFill>
              </a:rPr>
            </a:br>
            <a:endParaRPr lang="uk-UA" sz="4000" b="1" smtClean="0">
              <a:solidFill>
                <a:srgbClr val="CC0000"/>
              </a:solidFill>
            </a:endParaRPr>
          </a:p>
        </p:txBody>
      </p:sp>
      <p:pic>
        <p:nvPicPr>
          <p:cNvPr id="28676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lum contrast="24000"/>
          </a:blip>
          <a:srcRect/>
          <a:stretch>
            <a:fillRect/>
          </a:stretch>
        </p:blipFill>
        <p:spPr>
          <a:xfrm>
            <a:off x="152400" y="2122488"/>
            <a:ext cx="8839200" cy="3349625"/>
          </a:xfr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8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6477000"/>
            <a:ext cx="8153400" cy="76200"/>
          </a:xfrm>
        </p:spPr>
        <p:txBody>
          <a:bodyPr/>
          <a:lstStyle/>
          <a:p>
            <a:pPr algn="r" eaLnBrk="1" hangingPunct="1"/>
            <a:endParaRPr lang="uk-UA" sz="2000" i="1" smtClean="0"/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6400800"/>
            <a:ext cx="7239000" cy="1524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endParaRPr lang="uk-UA" sz="800" smtClean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0"/>
            <a:ext cx="5105400" cy="570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42900" indent="-342900" algn="l"/>
            <a:r>
              <a:rPr lang="uk-UA" sz="3200"/>
              <a:t>       </a:t>
            </a:r>
            <a:r>
              <a:rPr lang="uk-UA" sz="2800" b="1">
                <a:solidFill>
                  <a:srgbClr val="CC0000"/>
                </a:solidFill>
              </a:rPr>
              <a:t>1)   Кут    при    основі рівнобедреного  трикут-ника  у  2 рази  більший, ніж   кут    при   вершині. Знайти    кути     цього трикутника.</a:t>
            </a:r>
          </a:p>
          <a:p>
            <a:pPr marL="342900" indent="-342900" algn="l"/>
            <a:r>
              <a:rPr lang="uk-UA" sz="2800" b="1"/>
              <a:t>         </a:t>
            </a:r>
            <a:r>
              <a:rPr lang="uk-UA" sz="2800" b="1">
                <a:solidFill>
                  <a:schemeClr val="accent2"/>
                </a:solidFill>
              </a:rPr>
              <a:t>2)  Висота, проведена до  бічної сторони рівно-бедреного     трикутника, поділяє  навпіл  кут   між основою та  бісектрисою кута при  основі.   Знайти кути цього трикутника.</a:t>
            </a:r>
          </a:p>
        </p:txBody>
      </p:sp>
      <p:pic>
        <p:nvPicPr>
          <p:cNvPr id="3584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95875" y="304800"/>
            <a:ext cx="381635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990600"/>
          </a:xfrm>
          <a:solidFill>
            <a:schemeClr val="bg1"/>
          </a:solidFill>
          <a:ln>
            <a:solidFill>
              <a:schemeClr val="bg1"/>
            </a:solidFill>
          </a:ln>
        </p:spPr>
        <p:txBody>
          <a:bodyPr/>
          <a:lstStyle/>
          <a:p>
            <a:pPr eaLnBrk="1" hangingPunct="1"/>
            <a:r>
              <a:rPr lang="uk-UA" sz="2800" b="1" smtClean="0">
                <a:solidFill>
                  <a:srgbClr val="FF6600"/>
                </a:solidFill>
              </a:rPr>
              <a:t>«ЗОЛОТИЙ» ТРИКУТНИК  –</a:t>
            </a:r>
            <a:br>
              <a:rPr lang="uk-UA" sz="2800" b="1" smtClean="0">
                <a:solidFill>
                  <a:srgbClr val="FF6600"/>
                </a:solidFill>
              </a:rPr>
            </a:br>
            <a:r>
              <a:rPr lang="uk-UA" sz="2800" b="1" smtClean="0">
                <a:solidFill>
                  <a:srgbClr val="FF6600"/>
                </a:solidFill>
              </a:rPr>
              <a:t>це такий рівнобедрений трикутник, у якого:</a:t>
            </a:r>
          </a:p>
        </p:txBody>
      </p:sp>
      <p:pic>
        <p:nvPicPr>
          <p:cNvPr id="2970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292475" y="1295400"/>
            <a:ext cx="2270125" cy="2900363"/>
          </a:xfrm>
          <a:noFill/>
        </p:spPr>
      </p:pic>
      <p:pic>
        <p:nvPicPr>
          <p:cNvPr id="29701" name="Picture 5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304800" y="4267200"/>
            <a:ext cx="8458200" cy="1830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868362"/>
          </a:xfrm>
        </p:spPr>
        <p:txBody>
          <a:bodyPr/>
          <a:lstStyle/>
          <a:p>
            <a:pPr eaLnBrk="1" hangingPunct="1"/>
            <a:r>
              <a:rPr lang="uk-UA" sz="2400" i="1" smtClean="0">
                <a:solidFill>
                  <a:srgbClr val="993300"/>
                </a:solidFill>
              </a:rPr>
              <a:t>Ілюстрація використання правила «золотого» трикутника на картині Леонардо да Вінчі «Джоконда»</a:t>
            </a:r>
          </a:p>
        </p:txBody>
      </p:sp>
      <p:pic>
        <p:nvPicPr>
          <p:cNvPr id="30724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04875" y="1143000"/>
            <a:ext cx="3454400" cy="5105400"/>
          </a:xfrm>
          <a:noFill/>
        </p:spPr>
      </p:pic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62513" y="1143000"/>
            <a:ext cx="3452812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07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07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uk-UA" sz="2800" b="1" smtClean="0">
                <a:solidFill>
                  <a:srgbClr val="CC0000"/>
                </a:solidFill>
              </a:rPr>
              <a:t>Пентаграма (“печатка Соломона”) –</a:t>
            </a:r>
            <a:r>
              <a:rPr lang="uk-UA" sz="2800" smtClean="0">
                <a:solidFill>
                  <a:srgbClr val="CC0000"/>
                </a:solidFill>
              </a:rPr>
              <a:t/>
            </a:r>
            <a:br>
              <a:rPr lang="uk-UA" sz="2800" smtClean="0">
                <a:solidFill>
                  <a:srgbClr val="CC0000"/>
                </a:solidFill>
              </a:rPr>
            </a:br>
            <a:r>
              <a:rPr lang="uk-UA" sz="2800" smtClean="0">
                <a:solidFill>
                  <a:srgbClr val="CC0000"/>
                </a:solidFill>
              </a:rPr>
              <a:t>п’ятикутна зірка, побудована із «золотих» трикутників. Вона була символом піфагорійців.</a:t>
            </a:r>
            <a:endParaRPr lang="uk-UA" sz="2800" b="1" smtClean="0">
              <a:solidFill>
                <a:srgbClr val="CC0000"/>
              </a:solidFill>
            </a:endParaRPr>
          </a:p>
        </p:txBody>
      </p:sp>
      <p:pic>
        <p:nvPicPr>
          <p:cNvPr id="3174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2" cstate="print">
            <a:lum contrast="30000"/>
          </a:blip>
          <a:srcRect/>
          <a:stretch>
            <a:fillRect/>
          </a:stretch>
        </p:blipFill>
        <p:spPr>
          <a:xfrm>
            <a:off x="2286000" y="1828800"/>
            <a:ext cx="4495800" cy="4359275"/>
          </a:xfrm>
          <a:noFill/>
        </p:spPr>
      </p:pic>
      <p:pic>
        <p:nvPicPr>
          <p:cNvPr id="317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2286000"/>
            <a:ext cx="2125663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2400" y="2362200"/>
            <a:ext cx="2016125" cy="263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17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9" dur="500"/>
                                        <p:tgtEl>
                                          <p:spTgt spid="317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2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6" grpId="0"/>
    </p:bld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Profile">
  <a:themeElements>
    <a:clrScheme name="Profile 9">
      <a:dk1>
        <a:srgbClr val="000000"/>
      </a:dk1>
      <a:lt1>
        <a:srgbClr val="FFFFFF"/>
      </a:lt1>
      <a:dk2>
        <a:srgbClr val="000000"/>
      </a:dk2>
      <a:lt2>
        <a:srgbClr val="DDDDDD"/>
      </a:lt2>
      <a:accent1>
        <a:srgbClr val="A3B2C1"/>
      </a:accent1>
      <a:accent2>
        <a:srgbClr val="CC0000"/>
      </a:accent2>
      <a:accent3>
        <a:srgbClr val="FFFFFF"/>
      </a:accent3>
      <a:accent4>
        <a:srgbClr val="000000"/>
      </a:accent4>
      <a:accent5>
        <a:srgbClr val="CED5DD"/>
      </a:accent5>
      <a:accent6>
        <a:srgbClr val="B90000"/>
      </a:accent6>
      <a:hlink>
        <a:srgbClr val="336699"/>
      </a:hlink>
      <a:folHlink>
        <a:srgbClr val="003366"/>
      </a:folHlink>
    </a:clrScheme>
    <a:fontScheme name="Profil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uk-UA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295</TotalTime>
  <Words>99</Words>
  <Application>Microsoft Office PowerPoint</Application>
  <PresentationFormat>Экран (4:3)</PresentationFormat>
  <Paragraphs>16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Verdana</vt:lpstr>
      <vt:lpstr>Wingdings</vt:lpstr>
      <vt:lpstr>Оформление по умолчанию</vt:lpstr>
      <vt:lpstr>Profile</vt:lpstr>
      <vt:lpstr>Тема уроку:</vt:lpstr>
      <vt:lpstr>Задачі за готовими малюнками </vt:lpstr>
      <vt:lpstr>              Задача 2      Для черепичних дахів кут між двома кроквами беруть рівним приблизно                90 градусів.  Визначте, якої висоти буде дах, якщо ширина будинку 10м. </vt:lpstr>
      <vt:lpstr>  Задача 1  Для залізних дахів кут між кроквами беруть рівним 120 градусів.  Визначте довжину крокви, якщо відстань від стелі до  найвищої частини (гребеня) її дорівнює 2,5м.</vt:lpstr>
      <vt:lpstr>    Задача 2   Для черепичних дахів кут між двома кроквами беруть рівним приблизно 90 градусів.  Визначте, якої висоти буде дах, якщо ширина будинку 10м. </vt:lpstr>
      <vt:lpstr>Слайд 6</vt:lpstr>
      <vt:lpstr>«ЗОЛОТИЙ» ТРИКУТНИК  – це такий рівнобедрений трикутник, у якого:</vt:lpstr>
      <vt:lpstr>Ілюстрація використання правила «золотого» трикутника на картині Леонардо да Вінчі «Джоконда»</vt:lpstr>
      <vt:lpstr>Пентаграма (“печатка Соломона”) – п’ятикутна зірка, побудована із «золотих» трикутників. Вона була символом піфагорійців.</vt:lpstr>
      <vt:lpstr> Задача.   Знайти суму кутів A, B, C, D, E п’ятикутної зірки:</vt:lpstr>
      <vt:lpstr>     Домашнє завдання: 1) Повторити розділ 3, виконати завдання за готовими  малюнками на    с.128,  №1б, 3б.     2)* Творче завдання: створити проект     на тему «Золотий переріз»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Tania</dc:creator>
  <cp:lastModifiedBy>Tania</cp:lastModifiedBy>
  <cp:revision>16</cp:revision>
  <cp:lastPrinted>1601-01-01T00:00:00Z</cp:lastPrinted>
  <dcterms:created xsi:type="dcterms:W3CDTF">1601-01-01T00:00:00Z</dcterms:created>
  <dcterms:modified xsi:type="dcterms:W3CDTF">2014-02-08T15:12:26Z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